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1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2023/5/23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2232025"/>
          </a:xfrm>
          <a:ln w="1270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kumimoji="0" lang="ja-JP" altLang="en-US" sz="5300" b="1" dirty="0">
                <a:latin typeface="Arial" charset="0"/>
              </a:rPr>
              <a:t>日本超音波骨軟組織学会</a:t>
            </a:r>
            <a:br>
              <a:rPr kumimoji="0" lang="en-US" altLang="ja-JP" sz="5300" b="1" dirty="0">
                <a:latin typeface="Arial" charset="0"/>
              </a:rPr>
            </a:br>
            <a:r>
              <a:rPr kumimoji="0" lang="ja-JP" altLang="en-US" sz="5300" b="1" dirty="0">
                <a:latin typeface="Arial" charset="0"/>
              </a:rPr>
              <a:t>ＣＯ Ｉ </a:t>
            </a:r>
            <a:r>
              <a:rPr kumimoji="0" lang="ja-JP" altLang="en-US" b="1" dirty="0">
                <a:latin typeface="Arial" charset="0"/>
              </a:rPr>
              <a:t>（利益相反）</a:t>
            </a:r>
            <a:r>
              <a:rPr kumimoji="0" lang="ja-JP" altLang="en-US" sz="5300" b="1" dirty="0">
                <a:latin typeface="Arial" charset="0"/>
              </a:rPr>
              <a:t>開示</a:t>
            </a:r>
            <a:br>
              <a:rPr kumimoji="0" lang="en-US" altLang="ja-JP" sz="5300" b="1" i="1" dirty="0"/>
            </a:br>
            <a:r>
              <a:rPr kumimoji="0" lang="ja-JP" altLang="en-US" b="1" dirty="0"/>
              <a:t>筆頭発表者名：　○○　○○</a:t>
            </a:r>
            <a:endParaRPr lang="ja-JP" altLang="en-US" dirty="0"/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755650" y="3860800"/>
            <a:ext cx="7704138" cy="1728787"/>
          </a:xfrm>
          <a:ln w="12700"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lang="ja-JP" altLang="en-US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演題発表に関連し，発表者全員について開示すべき</a:t>
            </a:r>
            <a:r>
              <a:rPr lang="en-US" altLang="ja-JP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関係にある企業等はありません。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0"/>
            <a:ext cx="89289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b="1" dirty="0">
                <a:latin typeface="+mj-ea"/>
                <a:ea typeface="+mj-ea"/>
              </a:rPr>
              <a:t>様式</a:t>
            </a:r>
            <a:r>
              <a:rPr kumimoji="0" lang="en-US" altLang="ja-JP" sz="2000" b="1" dirty="0">
                <a:latin typeface="+mj-ea"/>
                <a:ea typeface="+mj-ea"/>
              </a:rPr>
              <a:t>2</a:t>
            </a:r>
            <a:r>
              <a:rPr kumimoji="0" lang="ja-JP" altLang="en-US" sz="2000" b="1" dirty="0">
                <a:latin typeface="+mj-ea"/>
                <a:ea typeface="+mj-ea"/>
              </a:rPr>
              <a:t>－Ａ　　学術集会・学術総会口頭発表時、申告すべきＣＯＩ状態がない場合</a:t>
            </a:r>
            <a:endParaRPr lang="ja-JP" altLang="en-US" sz="2000" dirty="0">
              <a:latin typeface="+mj-ea"/>
              <a:ea typeface="+mj-ea"/>
            </a:endParaRP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4284663" y="5949950"/>
            <a:ext cx="45354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一般社団法人　日本超音波骨軟組織学会</a:t>
            </a:r>
            <a:endParaRPr lang="ja-JP" altLang="en-US" sz="2400" dirty="0"/>
          </a:p>
        </p:txBody>
      </p:sp>
      <p:pic>
        <p:nvPicPr>
          <p:cNvPr id="1026" name="Picture 2" descr="日本超音波骨軟組織学会／JSBM">
            <a:extLst>
              <a:ext uri="{FF2B5EF4-FFF2-40B4-BE49-F238E27FC236}">
                <a16:creationId xmlns:a16="http://schemas.microsoft.com/office/drawing/2014/main" id="{7F93F96F-6195-15BF-653E-96C57C7CD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607769"/>
            <a:ext cx="1250231" cy="1250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日本超音波骨軟組織学会／JSBM">
            <a:extLst>
              <a:ext uri="{FF2B5EF4-FFF2-40B4-BE49-F238E27FC236}">
                <a16:creationId xmlns:a16="http://schemas.microsoft.com/office/drawing/2014/main" id="{00E9360A-1625-FD23-0DE2-DBCB281328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8" b="12967"/>
          <a:stretch/>
        </p:blipFill>
        <p:spPr bwMode="auto">
          <a:xfrm>
            <a:off x="2627784" y="6019800"/>
            <a:ext cx="112221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1709738" y="476672"/>
            <a:ext cx="5829300" cy="1728167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kumimoji="0" lang="ja-JP" altLang="en-US" sz="3600" b="1" dirty="0">
                <a:latin typeface="Arial" charset="0"/>
              </a:rPr>
              <a:t>日本超音波骨軟組織学会</a:t>
            </a:r>
            <a:br>
              <a:rPr kumimoji="0" lang="en-US" altLang="ja-JP" sz="3600" b="1" dirty="0">
                <a:latin typeface="Arial" charset="0"/>
              </a:rPr>
            </a:br>
            <a:r>
              <a:rPr kumimoji="0" lang="ja-JP" altLang="en-US" sz="3600" b="1" dirty="0">
                <a:latin typeface="Arial" charset="0"/>
              </a:rPr>
              <a:t>ＣＯ Ｉ</a:t>
            </a:r>
            <a:r>
              <a:rPr kumimoji="0" lang="ja-JP" altLang="en-US" sz="3200" b="1" dirty="0">
                <a:latin typeface="Arial" charset="0"/>
              </a:rPr>
              <a:t>（利益相反） </a:t>
            </a:r>
            <a:r>
              <a:rPr kumimoji="0" lang="ja-JP" altLang="en-US" sz="3600" b="1" dirty="0">
                <a:latin typeface="Arial" charset="0"/>
              </a:rPr>
              <a:t>開示</a:t>
            </a:r>
            <a:br>
              <a:rPr kumimoji="0" lang="en-US" altLang="ja-JP" sz="4000" b="1" i="1" dirty="0"/>
            </a:br>
            <a:r>
              <a:rPr kumimoji="0" lang="ja-JP" altLang="en-US" sz="3600" b="1" dirty="0"/>
              <a:t>筆頭発表者名：　○○　○○</a:t>
            </a:r>
            <a:endParaRPr lang="ja-JP" altLang="en-US" sz="3600" dirty="0"/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143507" y="2276872"/>
            <a:ext cx="8854119" cy="3652440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/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演題発表に関連し、発表者全員を対象とした開示すべき</a:t>
            </a:r>
            <a:r>
              <a:rPr kumimoji="0" lang="en-US" altLang="ja-JP" sz="2400" b="1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2400" b="1" dirty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800" b="1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  ① 顧問：　　　　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あり（企業名○○）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⑨ 試薬・機器・役務等の供与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:       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あり（企業名○○）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⑩ 特別な便益の提供：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143508" y="-27384"/>
            <a:ext cx="88209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ja-JP" altLang="en-US" sz="2000" b="1" dirty="0">
                <a:latin typeface="ＭＳ Ｐゴシック" charset="-128"/>
              </a:rPr>
              <a:t>様式</a:t>
            </a:r>
            <a:r>
              <a:rPr kumimoji="0" lang="en-US" altLang="ja-JP" sz="2000" b="1" dirty="0">
                <a:latin typeface="ＭＳ Ｐゴシック" charset="-128"/>
              </a:rPr>
              <a:t>2</a:t>
            </a:r>
            <a:r>
              <a:rPr kumimoji="0" lang="ja-JP" altLang="en-US" sz="2000" b="1" dirty="0">
                <a:latin typeface="ＭＳ Ｐゴシック" charset="-128"/>
              </a:rPr>
              <a:t>－</a:t>
            </a:r>
            <a:r>
              <a:rPr kumimoji="0" lang="en-US" altLang="ja-JP" sz="2000" b="1" dirty="0">
                <a:latin typeface="ＭＳ Ｐゴシック" charset="-128"/>
              </a:rPr>
              <a:t>B</a:t>
            </a:r>
            <a:r>
              <a:rPr kumimoji="0" lang="ja-JP" altLang="en-US" sz="2000" b="1" dirty="0">
                <a:latin typeface="ＭＳ Ｐゴシック" charset="-128"/>
              </a:rPr>
              <a:t>　学術集会・学術総会口頭発表時、申告すべきＣＯＩ状態がある場合</a:t>
            </a:r>
            <a:endParaRPr lang="ja-JP" altLang="en-US" sz="2000" dirty="0">
              <a:latin typeface="ＭＳ Ｐゴシック" charset="-128"/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3CF92064-D8A7-979F-FACC-3C5459B60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3136" y="6238845"/>
            <a:ext cx="52144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/>
              <a:t>一般社団法人　日本超音波骨軟組織学会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21091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ctrTitle"/>
          </p:nvPr>
        </p:nvSpPr>
        <p:spPr>
          <a:xfrm>
            <a:off x="758280" y="1052736"/>
            <a:ext cx="7772400" cy="1114425"/>
          </a:xfrm>
          <a:ln w="12700"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kumimoji="0" lang="ja-JP" altLang="en-US" sz="2800" b="1" dirty="0"/>
              <a:t>全発表者：</a:t>
            </a:r>
            <a:r>
              <a:rPr lang="ja-JP" altLang="en-US" sz="2800" dirty="0">
                <a:latin typeface="Arial" charset="0"/>
                <a:ea typeface="ＭＳ ゴシック" pitchFamily="49" charset="-128"/>
                <a:cs typeface="Arial" charset="0"/>
              </a:rPr>
              <a:t>演題発表に関連し，開示すべき</a:t>
            </a:r>
            <a:r>
              <a:rPr lang="en-US" altLang="ja-JP" sz="2800" dirty="0"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kumimoji="0" lang="ja-JP" altLang="en-US" sz="2800" b="1" dirty="0">
                <a:latin typeface="Arial" charset="0"/>
              </a:rPr>
              <a:t> </a:t>
            </a:r>
            <a:r>
              <a:rPr kumimoji="0" lang="ja-JP" altLang="en-US" sz="2400" b="1" dirty="0">
                <a:latin typeface="Arial" charset="0"/>
              </a:rPr>
              <a:t>（利益相反）</a:t>
            </a:r>
            <a:r>
              <a:rPr lang="ja-JP" altLang="en-US" sz="2800" dirty="0">
                <a:latin typeface="Arial" charset="0"/>
                <a:ea typeface="ＭＳ ゴシック" pitchFamily="49" charset="-128"/>
              </a:rPr>
              <a:t>関係にある企業等はありません。</a:t>
            </a:r>
          </a:p>
        </p:txBody>
      </p:sp>
      <p:sp>
        <p:nvSpPr>
          <p:cNvPr id="15362" name="サブタイトル 2"/>
          <p:cNvSpPr>
            <a:spLocks noGrp="1"/>
          </p:cNvSpPr>
          <p:nvPr>
            <p:ph type="subTitle" idx="1"/>
          </p:nvPr>
        </p:nvSpPr>
        <p:spPr>
          <a:xfrm>
            <a:off x="430213" y="2809875"/>
            <a:ext cx="8353425" cy="3787775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全発表者の</a:t>
            </a:r>
            <a:r>
              <a:rPr kumimoji="0" lang="en-US" altLang="ja-JP" sz="2400" b="1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000" b="1" dirty="0">
                <a:solidFill>
                  <a:schemeClr val="tx1"/>
                </a:solidFill>
                <a:latin typeface="Arial" charset="0"/>
              </a:rPr>
              <a:t>（利益相反）</a:t>
            </a: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開示</a:t>
            </a:r>
            <a:endParaRPr kumimoji="0" lang="en-US" altLang="ja-JP" sz="2400" b="1" dirty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  ① 顧問：　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○○製薬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○○製薬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あり（○○製薬）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⑨ 特別な便益の提供：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363" name="テキスト ボックス 3"/>
          <p:cNvSpPr txBox="1">
            <a:spLocks noChangeArrowheads="1"/>
          </p:cNvSpPr>
          <p:nvPr/>
        </p:nvSpPr>
        <p:spPr bwMode="auto">
          <a:xfrm>
            <a:off x="395536" y="17463"/>
            <a:ext cx="84978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000" b="1" dirty="0"/>
              <a:t>様式</a:t>
            </a:r>
            <a:r>
              <a:rPr kumimoji="0" lang="en-US" altLang="ja-JP" sz="2000" b="1" dirty="0">
                <a:latin typeface="+mj-ea"/>
                <a:ea typeface="+mj-ea"/>
              </a:rPr>
              <a:t>2</a:t>
            </a:r>
            <a:r>
              <a:rPr kumimoji="0" lang="ja-JP" altLang="en-US" sz="2000" b="1" dirty="0">
                <a:latin typeface="+mj-ea"/>
                <a:ea typeface="+mj-ea"/>
              </a:rPr>
              <a:t>－</a:t>
            </a:r>
            <a:r>
              <a:rPr kumimoji="0" lang="en-US" altLang="ja-JP" sz="2000" b="1" dirty="0">
                <a:latin typeface="+mj-ea"/>
                <a:ea typeface="+mj-ea"/>
              </a:rPr>
              <a:t>C</a:t>
            </a:r>
            <a:r>
              <a:rPr kumimoji="0" lang="ja-JP" altLang="en-US" sz="2000" b="1" dirty="0"/>
              <a:t>　ポスターにおける申告すべきＣＯＩ状態の開示法</a:t>
            </a:r>
            <a:br>
              <a:rPr kumimoji="0" lang="ja-JP" altLang="en-US" sz="2000" b="1" dirty="0"/>
            </a:br>
            <a:r>
              <a:rPr kumimoji="0" lang="ja-JP" altLang="en-US" sz="2000" b="1" dirty="0"/>
              <a:t>　　　　　　　</a:t>
            </a:r>
            <a:r>
              <a:rPr kumimoji="0" lang="ja-JP" altLang="en-US" sz="2000" b="1" dirty="0">
                <a:latin typeface="ＭＳ Ｐゴシック" charset="-128"/>
              </a:rPr>
              <a:t>ポスター掲示の最後にＣＯＩ状態を開示</a:t>
            </a:r>
            <a:endParaRPr lang="ja-JP" altLang="en-US" sz="2000" dirty="0">
              <a:latin typeface="ＭＳ Ｐゴシック" charset="-128"/>
            </a:endParaRPr>
          </a:p>
        </p:txBody>
      </p:sp>
      <p:sp>
        <p:nvSpPr>
          <p:cNvPr id="15364" name="テキスト ボックス 4"/>
          <p:cNvSpPr txBox="1">
            <a:spLocks noChangeArrowheads="1"/>
          </p:cNvSpPr>
          <p:nvPr/>
        </p:nvSpPr>
        <p:spPr bwMode="auto">
          <a:xfrm>
            <a:off x="923925" y="2276872"/>
            <a:ext cx="165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dirty="0">
                <a:latin typeface="Calibri" pitchFamily="34" charset="0"/>
              </a:rPr>
              <a:t>或いは</a:t>
            </a:r>
          </a:p>
        </p:txBody>
      </p:sp>
    </p:spTree>
    <p:extLst>
      <p:ext uri="{BB962C8B-B14F-4D97-AF65-F5344CB8AC3E}">
        <p14:creationId xmlns:p14="http://schemas.microsoft.com/office/powerpoint/2010/main" val="816540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394</Words>
  <Application>Microsoft Office PowerPoint</Application>
  <PresentationFormat>画面に合わせる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​​テーマ</vt:lpstr>
      <vt:lpstr>日本超音波骨軟組織学会 ＣＯ Ｉ （利益相反）開示 筆頭発表者名：　○○　○○</vt:lpstr>
      <vt:lpstr>日本超音波骨軟組織学会 ＣＯ Ｉ（利益相反） 開示 筆頭発表者名：　○○　○○</vt:lpstr>
      <vt:lpstr>全発表者：演題発表に関連し，開示すべきCOI （利益相反）関係にある企業等はありません。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及川 ssb</cp:lastModifiedBy>
  <cp:revision>16</cp:revision>
  <dcterms:created xsi:type="dcterms:W3CDTF">2012-08-22T19:13:55Z</dcterms:created>
  <dcterms:modified xsi:type="dcterms:W3CDTF">2023-05-23T02:18:36Z</dcterms:modified>
</cp:coreProperties>
</file>